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755" r:id="rId2"/>
    <p:sldId id="763" r:id="rId3"/>
    <p:sldId id="762" r:id="rId4"/>
    <p:sldId id="766" r:id="rId5"/>
    <p:sldId id="771" r:id="rId6"/>
    <p:sldId id="772" r:id="rId7"/>
    <p:sldId id="773" r:id="rId8"/>
    <p:sldId id="764" r:id="rId9"/>
    <p:sldId id="774" r:id="rId10"/>
    <p:sldId id="7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94660"/>
  </p:normalViewPr>
  <p:slideViewPr>
    <p:cSldViewPr snapToGrid="0">
      <p:cViewPr varScale="1">
        <p:scale>
          <a:sx n="110" d="100"/>
          <a:sy n="110" d="100"/>
        </p:scale>
        <p:origin x="138" y="10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CD7939D-70A5-44C1-A1E8-F3A65EFD4C59}" type="datetimeFigureOut">
              <a:rPr lang="en-US" smtClean="0"/>
              <a:t>12/29/2025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5A6B76-D4F4-4439-B079-3FC62C276BD9}" type="slidenum">
              <a:rPr lang="en-US" smtClean="0"/>
              <a:t>‹#›</a:t>
            </a:fld>
            <a:endParaRPr lang="en-US"/>
          </a:p>
        </p:txBody>
      </p:sp>
    </p:spTree>
    <p:extLst>
      <p:ext uri="{BB962C8B-B14F-4D97-AF65-F5344CB8AC3E}">
        <p14:creationId xmlns:p14="http://schemas.microsoft.com/office/powerpoint/2010/main" val="318551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D7939D-70A5-44C1-A1E8-F3A65EFD4C59}" type="datetimeFigureOut">
              <a:rPr lang="en-US" smtClean="0"/>
              <a:t>12/29/2025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5A6B76-D4F4-4439-B079-3FC62C276BD9}" type="slidenum">
              <a:rPr lang="en-US" smtClean="0"/>
              <a:t>‹#›</a:t>
            </a:fld>
            <a:endParaRPr lang="en-US"/>
          </a:p>
        </p:txBody>
      </p:sp>
    </p:spTree>
    <p:extLst>
      <p:ext uri="{BB962C8B-B14F-4D97-AF65-F5344CB8AC3E}">
        <p14:creationId xmlns:p14="http://schemas.microsoft.com/office/powerpoint/2010/main" val="3816881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D7939D-70A5-44C1-A1E8-F3A65EFD4C59}" type="datetimeFigureOut">
              <a:rPr lang="en-US" smtClean="0"/>
              <a:t>12/29/2025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5A6B76-D4F4-4439-B079-3FC62C276BD9}" type="slidenum">
              <a:rPr lang="en-US" smtClean="0"/>
              <a:t>‹#›</a:t>
            </a:fld>
            <a:endParaRPr lang="en-US"/>
          </a:p>
        </p:txBody>
      </p:sp>
    </p:spTree>
    <p:extLst>
      <p:ext uri="{BB962C8B-B14F-4D97-AF65-F5344CB8AC3E}">
        <p14:creationId xmlns:p14="http://schemas.microsoft.com/office/powerpoint/2010/main" val="926671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D7939D-70A5-44C1-A1E8-F3A65EFD4C59}" type="datetimeFigureOut">
              <a:rPr lang="en-US" smtClean="0"/>
              <a:t>12/29/2025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5A6B76-D4F4-4439-B079-3FC62C276BD9}" type="slidenum">
              <a:rPr lang="en-US" smtClean="0"/>
              <a:t>‹#›</a:t>
            </a:fld>
            <a:endParaRPr lang="en-US"/>
          </a:p>
        </p:txBody>
      </p:sp>
    </p:spTree>
    <p:extLst>
      <p:ext uri="{BB962C8B-B14F-4D97-AF65-F5344CB8AC3E}">
        <p14:creationId xmlns:p14="http://schemas.microsoft.com/office/powerpoint/2010/main" val="3646963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D7939D-70A5-44C1-A1E8-F3A65EFD4C59}" type="datetimeFigureOut">
              <a:rPr lang="en-US" smtClean="0"/>
              <a:t>12/29/2025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5A6B76-D4F4-4439-B079-3FC62C276BD9}" type="slidenum">
              <a:rPr lang="en-US" smtClean="0"/>
              <a:t>‹#›</a:t>
            </a:fld>
            <a:endParaRPr lang="en-US"/>
          </a:p>
        </p:txBody>
      </p:sp>
    </p:spTree>
    <p:extLst>
      <p:ext uri="{BB962C8B-B14F-4D97-AF65-F5344CB8AC3E}">
        <p14:creationId xmlns:p14="http://schemas.microsoft.com/office/powerpoint/2010/main" val="121252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D7939D-70A5-44C1-A1E8-F3A65EFD4C59}" type="datetimeFigureOut">
              <a:rPr lang="en-US" smtClean="0"/>
              <a:t>12/29/2025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5A6B76-D4F4-4439-B079-3FC62C276BD9}" type="slidenum">
              <a:rPr lang="en-US" smtClean="0"/>
              <a:t>‹#›</a:t>
            </a:fld>
            <a:endParaRPr lang="en-US"/>
          </a:p>
        </p:txBody>
      </p:sp>
    </p:spTree>
    <p:extLst>
      <p:ext uri="{BB962C8B-B14F-4D97-AF65-F5344CB8AC3E}">
        <p14:creationId xmlns:p14="http://schemas.microsoft.com/office/powerpoint/2010/main" val="211126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D7939D-70A5-44C1-A1E8-F3A65EFD4C59}" type="datetimeFigureOut">
              <a:rPr lang="en-US" smtClean="0"/>
              <a:t>12/29/2025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5A6B76-D4F4-4439-B079-3FC62C276BD9}" type="slidenum">
              <a:rPr lang="en-US" smtClean="0"/>
              <a:t>‹#›</a:t>
            </a:fld>
            <a:endParaRPr lang="en-US"/>
          </a:p>
        </p:txBody>
      </p:sp>
    </p:spTree>
    <p:extLst>
      <p:ext uri="{BB962C8B-B14F-4D97-AF65-F5344CB8AC3E}">
        <p14:creationId xmlns:p14="http://schemas.microsoft.com/office/powerpoint/2010/main" val="878757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D7939D-70A5-44C1-A1E8-F3A65EFD4C59}" type="datetimeFigureOut">
              <a:rPr lang="en-US" smtClean="0"/>
              <a:t>12/29/2025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5A6B76-D4F4-4439-B079-3FC62C276BD9}" type="slidenum">
              <a:rPr lang="en-US" smtClean="0"/>
              <a:t>‹#›</a:t>
            </a:fld>
            <a:endParaRPr lang="en-US"/>
          </a:p>
        </p:txBody>
      </p:sp>
    </p:spTree>
    <p:extLst>
      <p:ext uri="{BB962C8B-B14F-4D97-AF65-F5344CB8AC3E}">
        <p14:creationId xmlns:p14="http://schemas.microsoft.com/office/powerpoint/2010/main" val="2216479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D7939D-70A5-44C1-A1E8-F3A65EFD4C59}" type="datetimeFigureOut">
              <a:rPr lang="en-US" smtClean="0"/>
              <a:t>12/29/2025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5A6B76-D4F4-4439-B079-3FC62C276BD9}" type="slidenum">
              <a:rPr lang="en-US" smtClean="0"/>
              <a:t>‹#›</a:t>
            </a:fld>
            <a:endParaRPr lang="en-US"/>
          </a:p>
        </p:txBody>
      </p:sp>
    </p:spTree>
    <p:extLst>
      <p:ext uri="{BB962C8B-B14F-4D97-AF65-F5344CB8AC3E}">
        <p14:creationId xmlns:p14="http://schemas.microsoft.com/office/powerpoint/2010/main" val="2700955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D7939D-70A5-44C1-A1E8-F3A65EFD4C59}" type="datetimeFigureOut">
              <a:rPr lang="en-US" smtClean="0"/>
              <a:t>12/29/2025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5A6B76-D4F4-4439-B079-3FC62C276BD9}" type="slidenum">
              <a:rPr lang="en-US" smtClean="0"/>
              <a:t>‹#›</a:t>
            </a:fld>
            <a:endParaRPr lang="en-US"/>
          </a:p>
        </p:txBody>
      </p:sp>
    </p:spTree>
    <p:extLst>
      <p:ext uri="{BB962C8B-B14F-4D97-AF65-F5344CB8AC3E}">
        <p14:creationId xmlns:p14="http://schemas.microsoft.com/office/powerpoint/2010/main" val="283081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D7939D-70A5-44C1-A1E8-F3A65EFD4C59}" type="datetimeFigureOut">
              <a:rPr lang="en-US" smtClean="0"/>
              <a:t>12/29/2025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5A6B76-D4F4-4439-B079-3FC62C276BD9}" type="slidenum">
              <a:rPr lang="en-US" smtClean="0"/>
              <a:t>‹#›</a:t>
            </a:fld>
            <a:endParaRPr lang="en-US"/>
          </a:p>
        </p:txBody>
      </p:sp>
    </p:spTree>
    <p:extLst>
      <p:ext uri="{BB962C8B-B14F-4D97-AF65-F5344CB8AC3E}">
        <p14:creationId xmlns:p14="http://schemas.microsoft.com/office/powerpoint/2010/main" val="98978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D7939D-70A5-44C1-A1E8-F3A65EFD4C59}" type="datetimeFigureOut">
              <a:rPr lang="en-US" smtClean="0"/>
              <a:t>12/29/2025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5A6B76-D4F4-4439-B079-3FC62C276BD9}" type="slidenum">
              <a:rPr lang="en-US" smtClean="0"/>
              <a:t>‹#›</a:t>
            </a:fld>
            <a:endParaRPr lang="en-US"/>
          </a:p>
        </p:txBody>
      </p:sp>
    </p:spTree>
    <p:extLst>
      <p:ext uri="{BB962C8B-B14F-4D97-AF65-F5344CB8AC3E}">
        <p14:creationId xmlns:p14="http://schemas.microsoft.com/office/powerpoint/2010/main" val="21159856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56D9D-3175-18F8-4EFB-6618029842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3F261F-62C8-42A2-AEA2-41638013BDDE}"/>
              </a:ext>
            </a:extLst>
          </p:cNvPr>
          <p:cNvSpPr>
            <a:spLocks noGrp="1"/>
          </p:cNvSpPr>
          <p:nvPr>
            <p:ph type="title"/>
          </p:nvPr>
        </p:nvSpPr>
        <p:spPr>
          <a:xfrm>
            <a:off x="168934" y="4119157"/>
            <a:ext cx="11854132" cy="1738670"/>
          </a:xfrm>
        </p:spPr>
        <p:txBody>
          <a:bodyPr>
            <a:normAutofit fontScale="90000"/>
          </a:bodyPr>
          <a:lstStyle/>
          <a:p>
            <a:r>
              <a:rPr lang="en-US" sz="4800" b="1" dirty="0">
                <a:latin typeface="+mn-lt"/>
                <a:cs typeface="Arial" panose="020B0604020202020204" pitchFamily="34" charset="0"/>
              </a:rPr>
              <a:t>PZ-2025-2289</a:t>
            </a:r>
            <a:br>
              <a:rPr lang="en-US" sz="4000" dirty="0">
                <a:latin typeface="+mn-lt"/>
                <a:cs typeface="Arial" panose="020B0604020202020204" pitchFamily="34" charset="0"/>
              </a:rPr>
            </a:br>
            <a:r>
              <a:rPr lang="en-US" sz="4000" dirty="0">
                <a:latin typeface="+mn-lt"/>
                <a:cs typeface="Arial" panose="020B0604020202020204" pitchFamily="34" charset="0"/>
              </a:rPr>
              <a:t>Project Comal Employment Center Plan</a:t>
            </a:r>
            <a:br>
              <a:rPr lang="en-US" sz="4000" dirty="0">
                <a:latin typeface="+mn-lt"/>
                <a:cs typeface="Arial" panose="020B0604020202020204" pitchFamily="34" charset="0"/>
              </a:rPr>
            </a:br>
            <a:r>
              <a:rPr lang="en-US" sz="4000" dirty="0">
                <a:latin typeface="+mn-lt"/>
                <a:cs typeface="Arial" panose="020B0604020202020204" pitchFamily="34" charset="0"/>
              </a:rPr>
              <a:t>1051 County Road 401</a:t>
            </a:r>
            <a:endParaRPr lang="en-US" sz="3200" dirty="0">
              <a:latin typeface="+mn-lt"/>
              <a:cs typeface="Arial" panose="020B0604020202020204" pitchFamily="34" charset="0"/>
            </a:endParaRPr>
          </a:p>
        </p:txBody>
      </p:sp>
    </p:spTree>
    <p:extLst>
      <p:ext uri="{BB962C8B-B14F-4D97-AF65-F5344CB8AC3E}">
        <p14:creationId xmlns:p14="http://schemas.microsoft.com/office/powerpoint/2010/main" val="1128073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9B7AB-107A-677A-06C7-AB6B9C9D60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6A1FF1-F35F-E486-34A4-DA25EDE5DF4F}"/>
              </a:ext>
            </a:extLst>
          </p:cNvPr>
          <p:cNvSpPr>
            <a:spLocks noGrp="1"/>
          </p:cNvSpPr>
          <p:nvPr>
            <p:ph type="title"/>
          </p:nvPr>
        </p:nvSpPr>
        <p:spPr>
          <a:xfrm>
            <a:off x="396815" y="234496"/>
            <a:ext cx="7841494" cy="918029"/>
          </a:xfrm>
        </p:spPr>
        <p:txBody>
          <a:bodyPr>
            <a:normAutofit fontScale="90000"/>
          </a:bodyPr>
          <a:lstStyle/>
          <a:p>
            <a:r>
              <a:rPr lang="en-US" sz="4000" b="1" dirty="0">
                <a:effectLst>
                  <a:outerShdw blurRad="38100" dist="38100" dir="2700000" algn="tl">
                    <a:srgbClr val="000000">
                      <a:alpha val="43137"/>
                    </a:srgbClr>
                  </a:outerShdw>
                </a:effectLst>
                <a:latin typeface="+mn-lt"/>
              </a:rPr>
              <a:t>Planning &amp; Zoning Commission Recommendation</a:t>
            </a:r>
          </a:p>
        </p:txBody>
      </p:sp>
      <p:sp>
        <p:nvSpPr>
          <p:cNvPr id="3" name="Title 1">
            <a:extLst>
              <a:ext uri="{FF2B5EF4-FFF2-40B4-BE49-F238E27FC236}">
                <a16:creationId xmlns:a16="http://schemas.microsoft.com/office/drawing/2014/main" id="{0C040EAC-4EB3-FAE5-6D46-EF02D0D81FB0}"/>
              </a:ext>
            </a:extLst>
          </p:cNvPr>
          <p:cNvSpPr txBox="1">
            <a:spLocks/>
          </p:cNvSpPr>
          <p:nvPr/>
        </p:nvSpPr>
        <p:spPr>
          <a:xfrm>
            <a:off x="374562" y="1425741"/>
            <a:ext cx="11225256" cy="36215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j-ea"/>
                <a:cs typeface="Arial" panose="020B0604020202020204" pitchFamily="34" charset="0"/>
              </a:rPr>
              <a:t>On November 12, 2025, the P&amp;Z held a public hearing and heard from 12 citizens regarding their concerns with the request. After the public hearing, the Commission voted to recommend disapproval. However, the motion failed (2-3). </a:t>
            </a:r>
            <a:endParaRPr kumimoji="0" lang="en-US" sz="2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j-ea"/>
              <a:cs typeface="Arial" panose="020B0604020202020204" pitchFamily="34" charset="0"/>
            </a:endParaRPr>
          </a:p>
        </p:txBody>
      </p:sp>
    </p:spTree>
    <p:extLst>
      <p:ext uri="{BB962C8B-B14F-4D97-AF65-F5344CB8AC3E}">
        <p14:creationId xmlns:p14="http://schemas.microsoft.com/office/powerpoint/2010/main" val="389211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AE61C-972D-1129-1C3F-92858C4494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4ADFC1-99F7-8F28-6B13-010298C9F786}"/>
              </a:ext>
            </a:extLst>
          </p:cNvPr>
          <p:cNvSpPr>
            <a:spLocks noGrp="1"/>
          </p:cNvSpPr>
          <p:nvPr>
            <p:ph type="title"/>
          </p:nvPr>
        </p:nvSpPr>
        <p:spPr>
          <a:xfrm>
            <a:off x="156638" y="203494"/>
            <a:ext cx="9542929" cy="737534"/>
          </a:xfrm>
        </p:spPr>
        <p:txBody>
          <a:bodyPr>
            <a:noAutofit/>
          </a:bodyPr>
          <a:lstStyle/>
          <a:p>
            <a:r>
              <a:rPr lang="en-US" sz="3200" b="1" dirty="0">
                <a:effectLst>
                  <a:outerShdw blurRad="38100" dist="38100" dir="2700000" algn="tl">
                    <a:srgbClr val="000000">
                      <a:alpha val="43137"/>
                    </a:srgbClr>
                  </a:outerShdw>
                </a:effectLst>
                <a:latin typeface="+mn-lt"/>
              </a:rPr>
              <a:t>Development Process</a:t>
            </a:r>
            <a:br>
              <a:rPr lang="en-US" sz="2400" b="1" dirty="0">
                <a:effectLst>
                  <a:outerShdw blurRad="38100" dist="38100" dir="2700000" algn="tl">
                    <a:srgbClr val="000000">
                      <a:alpha val="43137"/>
                    </a:srgbClr>
                  </a:outerShdw>
                </a:effectLst>
                <a:latin typeface="+mn-lt"/>
              </a:rPr>
            </a:br>
            <a:endParaRPr lang="en-US" sz="2400" b="1" dirty="0">
              <a:effectLst>
                <a:outerShdw blurRad="38100" dist="38100" dir="2700000" algn="tl">
                  <a:srgbClr val="000000">
                    <a:alpha val="43137"/>
                  </a:srgbClr>
                </a:outerShdw>
              </a:effectLst>
              <a:latin typeface="+mn-lt"/>
            </a:endParaRPr>
          </a:p>
        </p:txBody>
      </p:sp>
      <p:sp>
        <p:nvSpPr>
          <p:cNvPr id="4" name="TextBox 3">
            <a:extLst>
              <a:ext uri="{FF2B5EF4-FFF2-40B4-BE49-F238E27FC236}">
                <a16:creationId xmlns:a16="http://schemas.microsoft.com/office/drawing/2014/main" id="{03452D68-12D4-49E2-903E-0EB08706F108}"/>
              </a:ext>
            </a:extLst>
          </p:cNvPr>
          <p:cNvSpPr txBox="1"/>
          <p:nvPr/>
        </p:nvSpPr>
        <p:spPr>
          <a:xfrm>
            <a:off x="475129" y="802483"/>
            <a:ext cx="11241741" cy="5970865"/>
          </a:xfrm>
          <a:prstGeom prst="rect">
            <a:avLst/>
          </a:prstGeom>
          <a:solidFill>
            <a:schemeClr val="bg1">
              <a:alpha val="62000"/>
            </a:schemeClr>
          </a:solidFill>
          <a:effectLst/>
        </p:spPr>
        <p:txBody>
          <a:bodyPr wrap="square">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1" i="0" u="none" strike="noStrike" kern="1200" cap="none" spc="0" normalizeH="0" baseline="0" noProof="0" dirty="0">
                <a:ln>
                  <a:noFill/>
                </a:ln>
                <a:solidFill>
                  <a:srgbClr val="E7E6E6">
                    <a:lumMod val="75000"/>
                  </a:srgbClr>
                </a:solidFill>
                <a:effectLst>
                  <a:outerShdw blurRad="38100" dist="38100" dir="2700000" algn="tl">
                    <a:srgbClr val="000000">
                      <a:alpha val="43137"/>
                    </a:srgbClr>
                  </a:outerShdw>
                </a:effectLst>
                <a:uLnTx/>
                <a:uFillTx/>
                <a:latin typeface="Calibri" panose="020F0502020204030204"/>
                <a:ea typeface="+mn-ea"/>
                <a:cs typeface="+mn-cs"/>
              </a:rPr>
              <a:t>Comprehensive Plan Amendment </a:t>
            </a:r>
            <a:r>
              <a:rPr kumimoji="0" lang="en-US" sz="20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Changes to the Growth Sector, Future Land Use, or Transportation Master Plan. Can also be actions to amend the Comp. Plan to fulfill an Implementation Strategy.</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1" i="0" u="none" strike="noStrike" kern="1200" cap="none" spc="0" normalizeH="0" baseline="0" noProof="0" dirty="0">
                <a:ln>
                  <a:noFill/>
                </a:ln>
                <a:solidFill>
                  <a:prstClr val="black"/>
                </a:solidFill>
                <a:effectLst>
                  <a:glow rad="101600">
                    <a:srgbClr val="70AD47">
                      <a:satMod val="175000"/>
                      <a:alpha val="40000"/>
                    </a:srgbClr>
                  </a:glow>
                  <a:outerShdw blurRad="38100" dist="38100" dir="2700000" algn="tl">
                    <a:srgbClr val="000000">
                      <a:alpha val="43137"/>
                    </a:srgbClr>
                  </a:outerShdw>
                </a:effectLst>
                <a:uLnTx/>
                <a:uFillTx/>
                <a:latin typeface="Calibri" panose="020F0502020204030204"/>
                <a:ea typeface="+mn-ea"/>
                <a:cs typeface="+mn-cs"/>
              </a:rPr>
              <a:t>Plan and/or Place Type Designation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Projects 2.5 acres and greater will go through an Employment Center, Neighborhood, or Infill Neighborhood Plan to layout new Centers or Neighborhoods and allocate Place Type Zoning Districts.</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Preliminary Plat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Division of land into lots (identifying lot boundaries, streets, easements, etc.).</a:t>
            </a:r>
            <a:endPar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Subdivision Improvement Plans</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Public Infrastructure Plans (Water, Sewer, Drainage).</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Final Plat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To be recorded after approved and accepted infrastructure improvements.</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Site Development Plans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Engineered or surveyed drawings depicting proposed development on a lot(s).</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Building Permit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Layout of building(s) on lot(s) and detailed construction drawings.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3835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1A6A1-99F0-9D62-25F6-7A43C110CC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205253-2C89-2BB6-FD83-70888694E0F9}"/>
              </a:ext>
            </a:extLst>
          </p:cNvPr>
          <p:cNvSpPr>
            <a:spLocks noGrp="1"/>
          </p:cNvSpPr>
          <p:nvPr>
            <p:ph type="title"/>
          </p:nvPr>
        </p:nvSpPr>
        <p:spPr>
          <a:xfrm>
            <a:off x="3445844" y="81633"/>
            <a:ext cx="5076375" cy="744836"/>
          </a:xfrm>
        </p:spPr>
        <p:txBody>
          <a:bodyPr vert="horz" lIns="91440" tIns="45720" rIns="91440" bIns="45720" rtlCol="0" anchor="ctr">
            <a:normAutofit/>
          </a:bodyPr>
          <a:lstStyle/>
          <a:p>
            <a:pPr algn="ctr"/>
            <a:r>
              <a:rPr lang="en-US" sz="4000" b="1" dirty="0">
                <a:solidFill>
                  <a:schemeClr val="tx1">
                    <a:lumMod val="85000"/>
                    <a:lumOff val="15000"/>
                  </a:schemeClr>
                </a:solidFill>
                <a:effectLst>
                  <a:outerShdw blurRad="38100" dist="38100" dir="2700000" algn="tl">
                    <a:srgbClr val="000000">
                      <a:alpha val="43137"/>
                    </a:srgbClr>
                  </a:outerShdw>
                </a:effectLst>
                <a:latin typeface="+mn-lt"/>
              </a:rPr>
              <a:t>Location Map</a:t>
            </a:r>
          </a:p>
        </p:txBody>
      </p:sp>
      <p:pic>
        <p:nvPicPr>
          <p:cNvPr id="6" name="Picture 5">
            <a:extLst>
              <a:ext uri="{FF2B5EF4-FFF2-40B4-BE49-F238E27FC236}">
                <a16:creationId xmlns:a16="http://schemas.microsoft.com/office/drawing/2014/main" id="{F09924D7-B03F-41E1-9875-C053AA67E2BA}"/>
              </a:ext>
            </a:extLst>
          </p:cNvPr>
          <p:cNvPicPr>
            <a:picLocks noChangeAspect="1"/>
          </p:cNvPicPr>
          <p:nvPr/>
        </p:nvPicPr>
        <p:blipFill>
          <a:blip r:embed="rId2"/>
          <a:srcRect l="1909" t="3279" r="613" b="14658"/>
          <a:stretch>
            <a:fillRect/>
          </a:stretch>
        </p:blipFill>
        <p:spPr>
          <a:xfrm>
            <a:off x="91249" y="589651"/>
            <a:ext cx="4152947" cy="4295655"/>
          </a:xfrm>
          <a:prstGeom prst="rect">
            <a:avLst/>
          </a:prstGeom>
        </p:spPr>
      </p:pic>
      <p:pic>
        <p:nvPicPr>
          <p:cNvPr id="8" name="Picture 7">
            <a:extLst>
              <a:ext uri="{FF2B5EF4-FFF2-40B4-BE49-F238E27FC236}">
                <a16:creationId xmlns:a16="http://schemas.microsoft.com/office/drawing/2014/main" id="{9F687AE8-E3A7-56D7-141F-1BFD9E1605F4}"/>
              </a:ext>
            </a:extLst>
          </p:cNvPr>
          <p:cNvPicPr>
            <a:picLocks noChangeAspect="1"/>
          </p:cNvPicPr>
          <p:nvPr/>
        </p:nvPicPr>
        <p:blipFill>
          <a:blip r:embed="rId3"/>
          <a:stretch>
            <a:fillRect/>
          </a:stretch>
        </p:blipFill>
        <p:spPr>
          <a:xfrm>
            <a:off x="4706763" y="826469"/>
            <a:ext cx="6789113" cy="5325942"/>
          </a:xfrm>
          <a:prstGeom prst="rect">
            <a:avLst/>
          </a:prstGeom>
        </p:spPr>
      </p:pic>
      <p:cxnSp>
        <p:nvCxnSpPr>
          <p:cNvPr id="9" name="Straight Arrow Connector 8">
            <a:extLst>
              <a:ext uri="{FF2B5EF4-FFF2-40B4-BE49-F238E27FC236}">
                <a16:creationId xmlns:a16="http://schemas.microsoft.com/office/drawing/2014/main" id="{4DCD930A-FF8F-F0BD-368E-45D62FE0809B}"/>
              </a:ext>
            </a:extLst>
          </p:cNvPr>
          <p:cNvCxnSpPr>
            <a:cxnSpLocks/>
          </p:cNvCxnSpPr>
          <p:nvPr/>
        </p:nvCxnSpPr>
        <p:spPr>
          <a:xfrm>
            <a:off x="2355011" y="3027872"/>
            <a:ext cx="4597880" cy="113868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6776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9DFD3-8D52-CA61-F348-0942A355F28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F7C4567-17C5-5BD0-FFD5-C7A8B25ADC5F}"/>
              </a:ext>
            </a:extLst>
          </p:cNvPr>
          <p:cNvSpPr>
            <a:spLocks noGrp="1"/>
          </p:cNvSpPr>
          <p:nvPr>
            <p:ph type="title"/>
          </p:nvPr>
        </p:nvSpPr>
        <p:spPr>
          <a:xfrm>
            <a:off x="2218168" y="220475"/>
            <a:ext cx="7755664" cy="744836"/>
          </a:xfrm>
        </p:spPr>
        <p:txBody>
          <a:bodyPr vert="horz" lIns="91440" tIns="45720" rIns="91440" bIns="45720" rtlCol="0" anchor="ctr">
            <a:normAutofit fontScale="90000"/>
          </a:bodyPr>
          <a:lstStyle/>
          <a:p>
            <a:pPr algn="ctr"/>
            <a:r>
              <a:rPr lang="en-US" sz="4000" b="1" dirty="0">
                <a:effectLst>
                  <a:outerShdw blurRad="38100" dist="38100" dir="2700000" algn="tl">
                    <a:srgbClr val="000000">
                      <a:alpha val="43137"/>
                    </a:srgbClr>
                  </a:outerShdw>
                </a:effectLst>
                <a:latin typeface="+mn-lt"/>
              </a:rPr>
              <a:t>Growth Sector &amp; Future Land Use Maps</a:t>
            </a:r>
          </a:p>
        </p:txBody>
      </p:sp>
      <p:pic>
        <p:nvPicPr>
          <p:cNvPr id="3" name="Picture 2">
            <a:extLst>
              <a:ext uri="{FF2B5EF4-FFF2-40B4-BE49-F238E27FC236}">
                <a16:creationId xmlns:a16="http://schemas.microsoft.com/office/drawing/2014/main" id="{870E6473-8D56-78E4-11B3-487EC6B07272}"/>
              </a:ext>
            </a:extLst>
          </p:cNvPr>
          <p:cNvPicPr>
            <a:picLocks noChangeAspect="1"/>
          </p:cNvPicPr>
          <p:nvPr/>
        </p:nvPicPr>
        <p:blipFill>
          <a:blip r:embed="rId2"/>
          <a:stretch>
            <a:fillRect/>
          </a:stretch>
        </p:blipFill>
        <p:spPr>
          <a:xfrm>
            <a:off x="134075" y="965311"/>
            <a:ext cx="5863668" cy="4504774"/>
          </a:xfrm>
          <a:prstGeom prst="rect">
            <a:avLst/>
          </a:prstGeom>
        </p:spPr>
      </p:pic>
      <p:pic>
        <p:nvPicPr>
          <p:cNvPr id="6" name="Picture 5">
            <a:extLst>
              <a:ext uri="{FF2B5EF4-FFF2-40B4-BE49-F238E27FC236}">
                <a16:creationId xmlns:a16="http://schemas.microsoft.com/office/drawing/2014/main" id="{F403BCC7-37E8-4312-F2A4-5934C70B57DA}"/>
              </a:ext>
            </a:extLst>
          </p:cNvPr>
          <p:cNvPicPr>
            <a:picLocks noChangeAspect="1"/>
          </p:cNvPicPr>
          <p:nvPr/>
        </p:nvPicPr>
        <p:blipFill>
          <a:blip r:embed="rId3"/>
          <a:stretch>
            <a:fillRect/>
          </a:stretch>
        </p:blipFill>
        <p:spPr>
          <a:xfrm>
            <a:off x="6162174" y="972251"/>
            <a:ext cx="5863668" cy="4497834"/>
          </a:xfrm>
          <a:prstGeom prst="rect">
            <a:avLst/>
          </a:prstGeom>
        </p:spPr>
      </p:pic>
    </p:spTree>
    <p:extLst>
      <p:ext uri="{BB962C8B-B14F-4D97-AF65-F5344CB8AC3E}">
        <p14:creationId xmlns:p14="http://schemas.microsoft.com/office/powerpoint/2010/main" val="3594723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02771-22E7-FA91-15DF-EEC5EB128BA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9223EF6-4F2D-7280-464F-64018C69F9EC}"/>
              </a:ext>
            </a:extLst>
          </p:cNvPr>
          <p:cNvSpPr>
            <a:spLocks noGrp="1"/>
          </p:cNvSpPr>
          <p:nvPr>
            <p:ph type="title"/>
          </p:nvPr>
        </p:nvSpPr>
        <p:spPr>
          <a:xfrm>
            <a:off x="2218168" y="220475"/>
            <a:ext cx="7755664" cy="744836"/>
          </a:xfrm>
        </p:spPr>
        <p:txBody>
          <a:bodyPr vert="horz" lIns="91440" tIns="45720" rIns="91440" bIns="45720" rtlCol="0" anchor="ctr">
            <a:normAutofit/>
          </a:bodyPr>
          <a:lstStyle/>
          <a:p>
            <a:pPr algn="ctr"/>
            <a:r>
              <a:rPr lang="en-US" sz="4000" b="1" dirty="0">
                <a:effectLst>
                  <a:outerShdw blurRad="38100" dist="38100" dir="2700000" algn="tl">
                    <a:srgbClr val="000000">
                      <a:alpha val="43137"/>
                    </a:srgbClr>
                  </a:outerShdw>
                </a:effectLst>
                <a:latin typeface="+mn-lt"/>
              </a:rPr>
              <a:t>Regulating Plan</a:t>
            </a:r>
          </a:p>
        </p:txBody>
      </p:sp>
      <p:pic>
        <p:nvPicPr>
          <p:cNvPr id="5" name="Picture 4">
            <a:extLst>
              <a:ext uri="{FF2B5EF4-FFF2-40B4-BE49-F238E27FC236}">
                <a16:creationId xmlns:a16="http://schemas.microsoft.com/office/drawing/2014/main" id="{2B32FC21-C708-12AB-16C5-B2C9A5E90848}"/>
              </a:ext>
            </a:extLst>
          </p:cNvPr>
          <p:cNvPicPr>
            <a:picLocks noChangeAspect="1"/>
          </p:cNvPicPr>
          <p:nvPr/>
        </p:nvPicPr>
        <p:blipFill>
          <a:blip r:embed="rId2"/>
          <a:stretch>
            <a:fillRect/>
          </a:stretch>
        </p:blipFill>
        <p:spPr>
          <a:xfrm>
            <a:off x="209624" y="965311"/>
            <a:ext cx="6758010" cy="5447521"/>
          </a:xfrm>
          <a:prstGeom prst="rect">
            <a:avLst/>
          </a:prstGeom>
        </p:spPr>
      </p:pic>
      <p:pic>
        <p:nvPicPr>
          <p:cNvPr id="8" name="Picture 7">
            <a:extLst>
              <a:ext uri="{FF2B5EF4-FFF2-40B4-BE49-F238E27FC236}">
                <a16:creationId xmlns:a16="http://schemas.microsoft.com/office/drawing/2014/main" id="{1BE95D65-5CE6-399A-8D5C-1823178C020B}"/>
              </a:ext>
            </a:extLst>
          </p:cNvPr>
          <p:cNvPicPr>
            <a:picLocks noChangeAspect="1"/>
          </p:cNvPicPr>
          <p:nvPr/>
        </p:nvPicPr>
        <p:blipFill>
          <a:blip r:embed="rId3"/>
          <a:stretch>
            <a:fillRect/>
          </a:stretch>
        </p:blipFill>
        <p:spPr>
          <a:xfrm>
            <a:off x="7743114" y="1571333"/>
            <a:ext cx="2281181" cy="3457866"/>
          </a:xfrm>
          <a:prstGeom prst="rect">
            <a:avLst/>
          </a:prstGeom>
        </p:spPr>
      </p:pic>
    </p:spTree>
    <p:extLst>
      <p:ext uri="{BB962C8B-B14F-4D97-AF65-F5344CB8AC3E}">
        <p14:creationId xmlns:p14="http://schemas.microsoft.com/office/powerpoint/2010/main" val="1310771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1E088-2C13-6A0C-5E21-1D772C94B33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C417F18-7A3E-98B8-F4D0-D98FEACCE0D8}"/>
              </a:ext>
            </a:extLst>
          </p:cNvPr>
          <p:cNvSpPr>
            <a:spLocks noGrp="1"/>
          </p:cNvSpPr>
          <p:nvPr>
            <p:ph type="title"/>
          </p:nvPr>
        </p:nvSpPr>
        <p:spPr>
          <a:xfrm>
            <a:off x="2218168" y="220475"/>
            <a:ext cx="7755664" cy="744836"/>
          </a:xfrm>
        </p:spPr>
        <p:txBody>
          <a:bodyPr vert="horz" lIns="91440" tIns="45720" rIns="91440" bIns="45720" rtlCol="0" anchor="ctr">
            <a:normAutofit/>
          </a:bodyPr>
          <a:lstStyle/>
          <a:p>
            <a:pPr algn="ctr"/>
            <a:r>
              <a:rPr lang="en-US" sz="4000" b="1" dirty="0">
                <a:effectLst>
                  <a:outerShdw blurRad="38100" dist="38100" dir="2700000" algn="tl">
                    <a:srgbClr val="000000">
                      <a:alpha val="43137"/>
                    </a:srgbClr>
                  </a:outerShdw>
                </a:effectLst>
                <a:latin typeface="+mn-lt"/>
              </a:rPr>
              <a:t>Thoroughfare Plan</a:t>
            </a:r>
          </a:p>
        </p:txBody>
      </p:sp>
      <p:pic>
        <p:nvPicPr>
          <p:cNvPr id="3" name="Picture 2">
            <a:extLst>
              <a:ext uri="{FF2B5EF4-FFF2-40B4-BE49-F238E27FC236}">
                <a16:creationId xmlns:a16="http://schemas.microsoft.com/office/drawing/2014/main" id="{2EC78A5B-8C1F-2F67-2A2E-16A7CBB7F354}"/>
              </a:ext>
            </a:extLst>
          </p:cNvPr>
          <p:cNvPicPr>
            <a:picLocks noChangeAspect="1"/>
          </p:cNvPicPr>
          <p:nvPr/>
        </p:nvPicPr>
        <p:blipFill>
          <a:blip r:embed="rId2"/>
          <a:stretch>
            <a:fillRect/>
          </a:stretch>
        </p:blipFill>
        <p:spPr>
          <a:xfrm>
            <a:off x="349586" y="886430"/>
            <a:ext cx="6281567" cy="5841332"/>
          </a:xfrm>
          <a:prstGeom prst="rect">
            <a:avLst/>
          </a:prstGeom>
        </p:spPr>
      </p:pic>
      <p:pic>
        <p:nvPicPr>
          <p:cNvPr id="7" name="Picture 6">
            <a:extLst>
              <a:ext uri="{FF2B5EF4-FFF2-40B4-BE49-F238E27FC236}">
                <a16:creationId xmlns:a16="http://schemas.microsoft.com/office/drawing/2014/main" id="{6E9F734C-4047-C744-2BBA-7E1AA4A54EFB}"/>
              </a:ext>
            </a:extLst>
          </p:cNvPr>
          <p:cNvPicPr>
            <a:picLocks noChangeAspect="1"/>
          </p:cNvPicPr>
          <p:nvPr/>
        </p:nvPicPr>
        <p:blipFill>
          <a:blip r:embed="rId3"/>
          <a:stretch>
            <a:fillRect/>
          </a:stretch>
        </p:blipFill>
        <p:spPr>
          <a:xfrm>
            <a:off x="7465581" y="1569742"/>
            <a:ext cx="2917671" cy="1330223"/>
          </a:xfrm>
          <a:prstGeom prst="rect">
            <a:avLst/>
          </a:prstGeom>
        </p:spPr>
      </p:pic>
      <p:pic>
        <p:nvPicPr>
          <p:cNvPr id="10" name="Picture 9">
            <a:extLst>
              <a:ext uri="{FF2B5EF4-FFF2-40B4-BE49-F238E27FC236}">
                <a16:creationId xmlns:a16="http://schemas.microsoft.com/office/drawing/2014/main" id="{D3387D79-F205-9720-8920-1C1D538D1F6D}"/>
              </a:ext>
            </a:extLst>
          </p:cNvPr>
          <p:cNvPicPr>
            <a:picLocks noChangeAspect="1"/>
          </p:cNvPicPr>
          <p:nvPr/>
        </p:nvPicPr>
        <p:blipFill>
          <a:blip r:embed="rId4"/>
          <a:stretch>
            <a:fillRect/>
          </a:stretch>
        </p:blipFill>
        <p:spPr>
          <a:xfrm>
            <a:off x="7471192" y="3344370"/>
            <a:ext cx="1719735" cy="1227332"/>
          </a:xfrm>
          <a:prstGeom prst="rect">
            <a:avLst/>
          </a:prstGeom>
        </p:spPr>
      </p:pic>
    </p:spTree>
    <p:extLst>
      <p:ext uri="{BB962C8B-B14F-4D97-AF65-F5344CB8AC3E}">
        <p14:creationId xmlns:p14="http://schemas.microsoft.com/office/powerpoint/2010/main" val="830462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56742-CC67-B4E4-F8D1-D16628D48A4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BDD050A-8F59-5CC0-9B63-98D7399507AF}"/>
              </a:ext>
            </a:extLst>
          </p:cNvPr>
          <p:cNvSpPr>
            <a:spLocks noGrp="1"/>
          </p:cNvSpPr>
          <p:nvPr>
            <p:ph type="title"/>
          </p:nvPr>
        </p:nvSpPr>
        <p:spPr>
          <a:xfrm>
            <a:off x="2218168" y="220475"/>
            <a:ext cx="7755664" cy="744836"/>
          </a:xfrm>
        </p:spPr>
        <p:txBody>
          <a:bodyPr vert="horz" lIns="91440" tIns="45720" rIns="91440" bIns="45720" rtlCol="0" anchor="ctr">
            <a:normAutofit/>
          </a:bodyPr>
          <a:lstStyle/>
          <a:p>
            <a:pPr algn="ctr"/>
            <a:r>
              <a:rPr lang="en-US" sz="4000" b="1" dirty="0">
                <a:effectLst>
                  <a:outerShdw blurRad="38100" dist="38100" dir="2700000" algn="tl">
                    <a:srgbClr val="000000">
                      <a:alpha val="43137"/>
                    </a:srgbClr>
                  </a:outerShdw>
                </a:effectLst>
                <a:latin typeface="+mn-lt"/>
              </a:rPr>
              <a:t>Proposed Warrants/Variances</a:t>
            </a:r>
          </a:p>
        </p:txBody>
      </p:sp>
      <p:pic>
        <p:nvPicPr>
          <p:cNvPr id="3" name="Picture 2">
            <a:extLst>
              <a:ext uri="{FF2B5EF4-FFF2-40B4-BE49-F238E27FC236}">
                <a16:creationId xmlns:a16="http://schemas.microsoft.com/office/drawing/2014/main" id="{847CB285-071A-0EBB-39B6-86D1E0B0AFC5}"/>
              </a:ext>
            </a:extLst>
          </p:cNvPr>
          <p:cNvPicPr>
            <a:picLocks noChangeAspect="1"/>
          </p:cNvPicPr>
          <p:nvPr/>
        </p:nvPicPr>
        <p:blipFill>
          <a:blip r:embed="rId2"/>
          <a:stretch>
            <a:fillRect/>
          </a:stretch>
        </p:blipFill>
        <p:spPr>
          <a:xfrm>
            <a:off x="1485975" y="896351"/>
            <a:ext cx="9220050" cy="5510463"/>
          </a:xfrm>
          <a:prstGeom prst="rect">
            <a:avLst/>
          </a:prstGeom>
        </p:spPr>
      </p:pic>
    </p:spTree>
    <p:extLst>
      <p:ext uri="{BB962C8B-B14F-4D97-AF65-F5344CB8AC3E}">
        <p14:creationId xmlns:p14="http://schemas.microsoft.com/office/powerpoint/2010/main" val="1621915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8002C-7D0E-AFDE-8187-C6BF5670DD7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C30FDEB-2D74-9A95-AD37-ECCBA30BA80D}"/>
              </a:ext>
            </a:extLst>
          </p:cNvPr>
          <p:cNvSpPr>
            <a:spLocks noGrp="1"/>
          </p:cNvSpPr>
          <p:nvPr>
            <p:ph type="title"/>
          </p:nvPr>
        </p:nvSpPr>
        <p:spPr>
          <a:xfrm>
            <a:off x="2467489" y="112477"/>
            <a:ext cx="6451916" cy="744836"/>
          </a:xfrm>
        </p:spPr>
        <p:txBody>
          <a:bodyPr vert="horz" lIns="91440" tIns="45720" rIns="91440" bIns="45720" rtlCol="0" anchor="ctr">
            <a:normAutofit/>
          </a:bodyPr>
          <a:lstStyle/>
          <a:p>
            <a:pPr algn="ctr"/>
            <a:r>
              <a:rPr lang="en-US" sz="4000" b="1" dirty="0">
                <a:effectLst>
                  <a:outerShdw blurRad="38100" dist="38100" dir="2700000" algn="tl">
                    <a:srgbClr val="000000">
                      <a:alpha val="43137"/>
                    </a:srgbClr>
                  </a:outerShdw>
                </a:effectLst>
                <a:latin typeface="+mn-lt"/>
              </a:rPr>
              <a:t>Notification Map</a:t>
            </a:r>
          </a:p>
        </p:txBody>
      </p:sp>
      <p:pic>
        <p:nvPicPr>
          <p:cNvPr id="6" name="Picture 5">
            <a:extLst>
              <a:ext uri="{FF2B5EF4-FFF2-40B4-BE49-F238E27FC236}">
                <a16:creationId xmlns:a16="http://schemas.microsoft.com/office/drawing/2014/main" id="{77BF9805-0550-F435-4A9E-A0F34EB426E1}"/>
              </a:ext>
            </a:extLst>
          </p:cNvPr>
          <p:cNvPicPr>
            <a:picLocks noChangeAspect="1"/>
          </p:cNvPicPr>
          <p:nvPr/>
        </p:nvPicPr>
        <p:blipFill>
          <a:blip r:embed="rId2"/>
          <a:stretch>
            <a:fillRect/>
          </a:stretch>
        </p:blipFill>
        <p:spPr>
          <a:xfrm>
            <a:off x="211186" y="857313"/>
            <a:ext cx="7679961" cy="5909246"/>
          </a:xfrm>
          <a:prstGeom prst="rect">
            <a:avLst/>
          </a:prstGeom>
        </p:spPr>
      </p:pic>
      <p:sp>
        <p:nvSpPr>
          <p:cNvPr id="7" name="TextBox 6">
            <a:extLst>
              <a:ext uri="{FF2B5EF4-FFF2-40B4-BE49-F238E27FC236}">
                <a16:creationId xmlns:a16="http://schemas.microsoft.com/office/drawing/2014/main" id="{7A9F5382-D0D1-A607-05D3-7B440A151DC8}"/>
              </a:ext>
            </a:extLst>
          </p:cNvPr>
          <p:cNvSpPr txBox="1"/>
          <p:nvPr/>
        </p:nvSpPr>
        <p:spPr>
          <a:xfrm>
            <a:off x="8409872" y="1832376"/>
            <a:ext cx="3250905" cy="3139321"/>
          </a:xfrm>
          <a:prstGeom prst="rect">
            <a:avLst/>
          </a:prstGeom>
          <a:noFill/>
          <a:ln w="19050">
            <a:solidFill>
              <a:schemeClr val="tx1"/>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15 notices were sent out to adjacent property owners within 200 ft. of the subject property.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Calibri" panose="020F0502020204030204"/>
              </a:rPr>
              <a:t>At the P&amp;Z Public Hearing (11/12/25) 12 citizens spoke regarding their concerns with the proposed ECP and potential for Data Center usage.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5162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C73F4-8CCE-DE01-6343-007968F722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64B4DF-BC7E-6185-59A0-C0C9E785B164}"/>
              </a:ext>
            </a:extLst>
          </p:cNvPr>
          <p:cNvSpPr>
            <a:spLocks noGrp="1"/>
          </p:cNvSpPr>
          <p:nvPr>
            <p:ph type="title"/>
          </p:nvPr>
        </p:nvSpPr>
        <p:spPr>
          <a:xfrm>
            <a:off x="139431" y="95158"/>
            <a:ext cx="3448501" cy="918029"/>
          </a:xfrm>
        </p:spPr>
        <p:txBody>
          <a:bodyPr>
            <a:normAutofit/>
          </a:bodyPr>
          <a:lstStyle/>
          <a:p>
            <a:r>
              <a:rPr lang="en-US" sz="4000" b="1" dirty="0">
                <a:effectLst>
                  <a:outerShdw blurRad="38100" dist="38100" dir="2700000" algn="tl">
                    <a:srgbClr val="000000">
                      <a:alpha val="43137"/>
                    </a:srgbClr>
                  </a:outerShdw>
                </a:effectLst>
                <a:latin typeface="+mn-lt"/>
              </a:rPr>
              <a:t>Staff Analysis</a:t>
            </a:r>
          </a:p>
        </p:txBody>
      </p:sp>
      <p:sp>
        <p:nvSpPr>
          <p:cNvPr id="3" name="Title 1">
            <a:extLst>
              <a:ext uri="{FF2B5EF4-FFF2-40B4-BE49-F238E27FC236}">
                <a16:creationId xmlns:a16="http://schemas.microsoft.com/office/drawing/2014/main" id="{EC9905C3-358F-0112-7F74-D5075887D85D}"/>
              </a:ext>
            </a:extLst>
          </p:cNvPr>
          <p:cNvSpPr txBox="1">
            <a:spLocks/>
          </p:cNvSpPr>
          <p:nvPr/>
        </p:nvSpPr>
        <p:spPr>
          <a:xfrm>
            <a:off x="483372" y="554173"/>
            <a:ext cx="11225256" cy="60051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en-US" sz="1800" dirty="0">
                <a:solidFill>
                  <a:prstClr val="black"/>
                </a:solidFill>
                <a:latin typeface="Calibri" panose="020F0502020204030204"/>
                <a:cs typeface="Arial" panose="020B0604020202020204" pitchFamily="34" charset="0"/>
              </a:rPr>
              <a:t>The Employment Center Plan seeks to largely align with the surrounding industrial and commercial uses within the P5 Place Type allows for a transition into the neighborhood and allow for supporting uses.</a:t>
            </a:r>
          </a:p>
          <a:p>
            <a:pPr lvl="0"/>
            <a:endParaRPr lang="en-US" sz="1800" dirty="0">
              <a:solidFill>
                <a:prstClr val="black"/>
              </a:solidFill>
              <a:latin typeface="Calibri" panose="020F0502020204030204"/>
              <a:cs typeface="Arial" panose="020B0604020202020204" pitchFamily="34" charset="0"/>
            </a:endParaRPr>
          </a:p>
          <a:p>
            <a:pPr marL="342900" lvl="0" indent="-342900">
              <a:spcAft>
                <a:spcPts val="600"/>
              </a:spcAft>
              <a:buFont typeface="Arial" panose="020B0604020202020204" pitchFamily="34" charset="0"/>
              <a:buChar char="•"/>
            </a:pPr>
            <a:r>
              <a:rPr lang="en-US" sz="1600" dirty="0">
                <a:solidFill>
                  <a:prstClr val="black"/>
                </a:solidFill>
                <a:latin typeface="Calibri" panose="020F0502020204030204"/>
                <a:cs typeface="Arial" panose="020B0604020202020204" pitchFamily="34" charset="0"/>
              </a:rPr>
              <a:t>Is the Employment Center Plan consistent with the Comprehensive Plan.</a:t>
            </a:r>
          </a:p>
          <a:p>
            <a:pPr lvl="0">
              <a:spcAft>
                <a:spcPts val="600"/>
              </a:spcAft>
            </a:pPr>
            <a:r>
              <a:rPr lang="en-US" sz="1600" dirty="0">
                <a:solidFill>
                  <a:prstClr val="black"/>
                </a:solidFill>
                <a:latin typeface="Calibri" panose="020F0502020204030204"/>
                <a:cs typeface="Arial" panose="020B0604020202020204" pitchFamily="34" charset="0"/>
              </a:rPr>
              <a:t>	The Plan is consistent with the Comprehensive Plan. The proposed plan would increase the amount of commercial and 	industrial around the Samsung site.</a:t>
            </a:r>
          </a:p>
          <a:p>
            <a:pPr marL="342900" lvl="0" indent="-342900">
              <a:spcAft>
                <a:spcPts val="600"/>
              </a:spcAft>
              <a:buFont typeface="Arial" panose="020B0604020202020204" pitchFamily="34" charset="0"/>
              <a:buChar char="•"/>
            </a:pPr>
            <a:r>
              <a:rPr lang="en-US" sz="1600" dirty="0">
                <a:solidFill>
                  <a:prstClr val="black"/>
                </a:solidFill>
                <a:latin typeface="Calibri" panose="020F0502020204030204"/>
                <a:cs typeface="Arial" panose="020B0604020202020204" pitchFamily="34" charset="0"/>
              </a:rPr>
              <a:t>Is the plan compatible with the surrounding area? </a:t>
            </a:r>
          </a:p>
          <a:p>
            <a:pPr lvl="0">
              <a:spcAft>
                <a:spcPts val="600"/>
              </a:spcAft>
            </a:pPr>
            <a:r>
              <a:rPr lang="en-US" sz="1600" dirty="0">
                <a:solidFill>
                  <a:prstClr val="black"/>
                </a:solidFill>
                <a:latin typeface="Calibri" panose="020F0502020204030204"/>
                <a:cs typeface="Arial" panose="020B0604020202020204" pitchFamily="34" charset="0"/>
              </a:rPr>
              <a:t>	The plan is compatible with the surrounding properties to the North, South and West. A sufficient buffer is being provided 	for the proposed industrial and single-family. </a:t>
            </a:r>
          </a:p>
          <a:p>
            <a:pPr marL="342900" lvl="0" indent="-342900">
              <a:spcAft>
                <a:spcPts val="600"/>
              </a:spcAft>
              <a:buFont typeface="Arial" panose="020B0604020202020204" pitchFamily="34" charset="0"/>
              <a:buChar char="•"/>
            </a:pPr>
            <a:r>
              <a:rPr lang="en-US" sz="1600" dirty="0">
                <a:solidFill>
                  <a:prstClr val="black"/>
                </a:solidFill>
                <a:latin typeface="Calibri" panose="020F0502020204030204"/>
                <a:cs typeface="Arial" panose="020B0604020202020204" pitchFamily="34" charset="0"/>
              </a:rPr>
              <a:t>Does the plan promote public health, safety, or general welfare?</a:t>
            </a:r>
          </a:p>
          <a:p>
            <a:pPr lvl="0">
              <a:spcAft>
                <a:spcPts val="600"/>
              </a:spcAft>
            </a:pPr>
            <a:r>
              <a:rPr lang="en-US" sz="1600" dirty="0">
                <a:solidFill>
                  <a:prstClr val="black"/>
                </a:solidFill>
                <a:latin typeface="Calibri" panose="020F0502020204030204"/>
                <a:cs typeface="Arial" panose="020B0604020202020204" pitchFamily="34" charset="0"/>
              </a:rPr>
              <a:t>	Staff analysis determined that the proposed plan for the subject property will promote public health, safety, and the 	general welfare. In addition, the planning principles and policy guide in the comprehensive plan aim to promote 	health, safety, and general welfare by managing growth, while promoting safe and orderly development.</a:t>
            </a:r>
          </a:p>
          <a:p>
            <a:pPr marL="342900" lvl="0" indent="-342900">
              <a:spcAft>
                <a:spcPts val="600"/>
              </a:spcAft>
              <a:buFont typeface="Arial" panose="020B0604020202020204" pitchFamily="34" charset="0"/>
              <a:buChar char="•"/>
            </a:pPr>
            <a:r>
              <a:rPr lang="en-US" sz="1600" dirty="0">
                <a:solidFill>
                  <a:prstClr val="black"/>
                </a:solidFill>
                <a:latin typeface="Calibri" panose="020F0502020204030204"/>
                <a:cs typeface="Arial" panose="020B0604020202020204" pitchFamily="34" charset="0"/>
              </a:rPr>
              <a:t>Is adequate infrastructure available or planned to meet the needs of the proposed land use?</a:t>
            </a:r>
          </a:p>
          <a:p>
            <a:pPr lvl="0">
              <a:spcAft>
                <a:spcPts val="600"/>
              </a:spcAft>
            </a:pPr>
            <a:r>
              <a:rPr lang="en-US" sz="1600" dirty="0">
                <a:solidFill>
                  <a:prstClr val="black"/>
                </a:solidFill>
                <a:latin typeface="Calibri" panose="020F0502020204030204"/>
                <a:cs typeface="Arial" panose="020B0604020202020204" pitchFamily="34" charset="0"/>
              </a:rPr>
              <a:t>	The property will be able to tie into the existing infrastructure to serve this property.</a:t>
            </a:r>
          </a:p>
          <a:p>
            <a:pPr marL="342900" lvl="0" indent="-342900">
              <a:spcAft>
                <a:spcPts val="600"/>
              </a:spcAft>
              <a:buFont typeface="Arial" panose="020B0604020202020204" pitchFamily="34" charset="0"/>
              <a:buChar char="•"/>
            </a:pPr>
            <a:r>
              <a:rPr lang="en-US" sz="1600" dirty="0">
                <a:solidFill>
                  <a:prstClr val="black"/>
                </a:solidFill>
                <a:latin typeface="Calibri" panose="020F0502020204030204"/>
                <a:cs typeface="Arial" panose="020B0604020202020204" pitchFamily="34" charset="0"/>
              </a:rPr>
              <a:t>Do current conditions indicate that an Employment Center Plan is necessary?</a:t>
            </a:r>
          </a:p>
          <a:p>
            <a:pPr lvl="0">
              <a:spcAft>
                <a:spcPts val="600"/>
              </a:spcAft>
            </a:pPr>
            <a:r>
              <a:rPr lang="en-US" sz="1600" dirty="0">
                <a:solidFill>
                  <a:prstClr val="black"/>
                </a:solidFill>
                <a:latin typeface="Calibri" panose="020F0502020204030204"/>
                <a:cs typeface="Arial" panose="020B0604020202020204" pitchFamily="34" charset="0"/>
              </a:rPr>
              <a:t>	The property is currently zoned P2: Rural and to be consistent with the future land use, the Employment 	Center plan 	is necessary.</a:t>
            </a:r>
            <a:endParaRPr kumimoji="0" lang="en-US" sz="1600" b="0" i="0" u="none" strike="noStrike" kern="1200" cap="none" spc="0" normalizeH="0" baseline="0" noProof="0" dirty="0">
              <a:ln>
                <a:noFill/>
              </a:ln>
              <a:solidFill>
                <a:prstClr val="black"/>
              </a:solidFill>
              <a:effectLst/>
              <a:uLnTx/>
              <a:uFillTx/>
              <a:latin typeface="Calibri" panose="020F0502020204030204"/>
              <a:ea typeface="+mj-ea"/>
              <a:cs typeface="Arial" panose="020B0604020202020204" pitchFamily="34" charset="0"/>
            </a:endParaRPr>
          </a:p>
        </p:txBody>
      </p:sp>
    </p:spTree>
    <p:extLst>
      <p:ext uri="{BB962C8B-B14F-4D97-AF65-F5344CB8AC3E}">
        <p14:creationId xmlns:p14="http://schemas.microsoft.com/office/powerpoint/2010/main" val="223356288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544</Words>
  <Application>Microsoft Office PowerPoint</Application>
  <PresentationFormat>Widescreen</PresentationFormat>
  <Paragraphs>32</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1_Office Theme</vt:lpstr>
      <vt:lpstr>PZ-2025-2289 Project Comal Employment Center Plan 1051 County Road 401</vt:lpstr>
      <vt:lpstr>Development Process </vt:lpstr>
      <vt:lpstr>Location Map</vt:lpstr>
      <vt:lpstr>Growth Sector &amp; Future Land Use Maps</vt:lpstr>
      <vt:lpstr>Regulating Plan</vt:lpstr>
      <vt:lpstr>Thoroughfare Plan</vt:lpstr>
      <vt:lpstr>Proposed Warrants/Variances</vt:lpstr>
      <vt:lpstr>Notification Map</vt:lpstr>
      <vt:lpstr>Staff Analysis</vt:lpstr>
      <vt:lpstr>Planning &amp; Zoning Commission Recommendation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Courtney Peres</dc:creator>
  <cp:lastModifiedBy>Courtney Peres</cp:lastModifiedBy>
  <cp:revision>1</cp:revision>
  <dcterms:created xsi:type="dcterms:W3CDTF">2025-12-29T17:35:19Z</dcterms:created>
  <dcterms:modified xsi:type="dcterms:W3CDTF">2025-12-29T18:01:45Z</dcterms:modified>
</cp:coreProperties>
</file>